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5143500" type="screen16x9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538"/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23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-153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810D6-D3A6-4BF8-80CD-F00659C9627A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17282-C9B8-4F43-A877-0610B46B5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29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3485E-172C-45B2-AD52-62B24C8BE908}" type="datetimeFigureOut">
              <a:rPr lang="en-AU" smtClean="0"/>
              <a:t>1/07/2013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864D3-5F54-4A5F-9A60-0CC104501B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982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80" y="0"/>
            <a:ext cx="9158400" cy="2949934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24" b="9811"/>
          <a:stretch/>
        </p:blipFill>
        <p:spPr bwMode="auto">
          <a:xfrm>
            <a:off x="-13826" y="2384754"/>
            <a:ext cx="9157826" cy="2758745"/>
          </a:xfrm>
          <a:prstGeom prst="rect">
            <a:avLst/>
          </a:prstGeom>
          <a:noFill/>
          <a:ln>
            <a:noFill/>
          </a:ln>
          <a:effectLst>
            <a:outerShdw blurRad="190500" dist="76200" dir="16200000" algn="ctr" rotWithShape="0">
              <a:schemeClr val="tx1">
                <a:alpha val="8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3331772"/>
            <a:ext cx="8458200" cy="35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885832"/>
            <a:ext cx="8001000" cy="4298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81" y="4085830"/>
            <a:ext cx="657750" cy="69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59" y="4072305"/>
            <a:ext cx="1181000" cy="70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22" y="4140979"/>
            <a:ext cx="1171164" cy="55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3403531" y="4822274"/>
            <a:ext cx="5514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Calibri" pitchFamily="34" charset="0"/>
              </a:rPr>
              <a:t>© Benckendorff &amp; Lund-</a:t>
            </a:r>
            <a:r>
              <a:rPr lang="en-US" sz="1100" dirty="0" err="1" smtClean="0">
                <a:latin typeface="Calibri" pitchFamily="34" charset="0"/>
              </a:rPr>
              <a:t>Durlacher</a:t>
            </a:r>
            <a:r>
              <a:rPr lang="en-US" sz="1100" dirty="0">
                <a:latin typeface="Calibri" pitchFamily="34" charset="0"/>
              </a:rPr>
              <a:t> </a:t>
            </a:r>
            <a:r>
              <a:rPr lang="en-US" sz="1100" dirty="0" smtClean="0">
                <a:latin typeface="Calibri" pitchFamily="34" charset="0"/>
              </a:rPr>
              <a:t>(</a:t>
            </a:r>
            <a:r>
              <a:rPr lang="en-US" sz="1100" dirty="0" err="1" smtClean="0">
                <a:latin typeface="Calibri" pitchFamily="34" charset="0"/>
              </a:rPr>
              <a:t>Eds</a:t>
            </a:r>
            <a:r>
              <a:rPr lang="en-US" sz="1100" dirty="0" smtClean="0">
                <a:latin typeface="Calibri" pitchFamily="34" charset="0"/>
              </a:rPr>
              <a:t>) </a:t>
            </a:r>
            <a:r>
              <a:rPr lang="en-US" sz="1100" b="1" dirty="0" smtClean="0">
                <a:solidFill>
                  <a:srgbClr val="376538"/>
                </a:solidFill>
                <a:latin typeface="Calibri" pitchFamily="34" charset="0"/>
              </a:rPr>
              <a:t>International Cases in Sustainable Travel &amp; Tourism</a:t>
            </a:r>
            <a:endParaRPr lang="en-US" sz="1100" b="1" dirty="0">
              <a:solidFill>
                <a:srgbClr val="37653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54722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4806086"/>
            <a:ext cx="2133600" cy="199302"/>
          </a:xfrm>
        </p:spPr>
        <p:txBody>
          <a:bodyPr/>
          <a:lstStyle>
            <a:lvl1pPr>
              <a:defRPr/>
            </a:lvl1pPr>
          </a:lstStyle>
          <a:p>
            <a:fld id="{CA519284-E648-4D87-9771-7975855ECF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49313" y="754063"/>
            <a:ext cx="7986712" cy="3876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2973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4049" y="753466"/>
            <a:ext cx="3930091" cy="3957524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753466"/>
            <a:ext cx="3913632" cy="3957524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C989-C9F5-4D51-A9C3-AE5F2033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8000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02" y="792900"/>
            <a:ext cx="3913632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302" y="1345997"/>
            <a:ext cx="3913632" cy="3248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9979" y="792900"/>
            <a:ext cx="397580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9979" y="1345997"/>
            <a:ext cx="3975808" cy="3248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8649" y="4798771"/>
            <a:ext cx="2133600" cy="221248"/>
          </a:xfrm>
        </p:spPr>
        <p:txBody>
          <a:bodyPr/>
          <a:lstStyle>
            <a:lvl1pPr>
              <a:defRPr/>
            </a:lvl1pPr>
          </a:lstStyle>
          <a:p>
            <a:fld id="{E1013306-FE83-4F60-8498-80E898BED3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45533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F9B9AD-FAB5-5243-AE83-CF81884847C7}" type="datetimeFigureOut">
              <a:rPr lang="de-DE" smtClean="0"/>
              <a:pPr/>
              <a:t>01.07.2013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1B95-5B6E-B947-BCA4-89F68BA61FE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28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71450"/>
            <a:ext cx="80010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742950"/>
            <a:ext cx="80010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45224" y="4798771"/>
            <a:ext cx="2133600" cy="22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Calibri" pitchFamily="34" charset="0"/>
              </a:defRPr>
            </a:lvl1pPr>
          </a:lstStyle>
          <a:p>
            <a:fld id="{F5AF11E3-5AEA-439E-88D2-08E5A4FC1BE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334" cy="51435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9" y="4740249"/>
            <a:ext cx="321378" cy="33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1125110" y="4761196"/>
            <a:ext cx="53154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 smtClean="0">
                <a:solidFill>
                  <a:srgbClr val="376538"/>
                </a:solidFill>
                <a:latin typeface="+mj-lt"/>
              </a:rPr>
              <a:t>International Cases in Sustainable Travel &amp; Tourism</a:t>
            </a:r>
            <a:endParaRPr lang="en-US" sz="1200" b="1" dirty="0">
              <a:solidFill>
                <a:srgbClr val="376538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5" r:id="rId5"/>
  </p:sldLayoutIdLst>
  <p:transition spd="med">
    <p:fade thruBlk="1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6538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76538"/>
        </a:buClr>
        <a:buFont typeface="Brush Script MT" pitchFamily="66" charset="0"/>
        <a:buChar char="O"/>
        <a:defRPr sz="2800" b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Wild Beauty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Montenegro</a:t>
            </a:r>
            <a:endParaRPr lang="en-A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4111" y="38962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185706" y="4229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5706" y="4173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70213" y="3877091"/>
            <a:ext cx="229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376538"/>
                </a:solidFill>
                <a:latin typeface="+mj-lt"/>
              </a:rPr>
              <a:t>Christian Baumgartner</a:t>
            </a:r>
            <a:endParaRPr lang="en-AU" dirty="0">
              <a:solidFill>
                <a:srgbClr val="37653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055849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Training and Professionalization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Training program for different stakeholders in both tourism hardware (e.g. accommodation and other infrastructure) and software (e.g. services and activities).</a:t>
            </a:r>
            <a:endParaRPr lang="de-DE" sz="2400" dirty="0" smtClean="0"/>
          </a:p>
          <a:p>
            <a:r>
              <a:rPr lang="en-GB" sz="2400" dirty="0" smtClean="0"/>
              <a:t>Cooperation with international experts, e.g.</a:t>
            </a:r>
          </a:p>
          <a:p>
            <a:pPr lvl="1"/>
            <a:r>
              <a:rPr lang="en-GB" sz="2000" dirty="0" smtClean="0"/>
              <a:t>Austrian Association of Alpine Organisations </a:t>
            </a:r>
          </a:p>
          <a:p>
            <a:pPr lvl="1"/>
            <a:r>
              <a:rPr lang="en-GB" sz="2000" dirty="0" smtClean="0"/>
              <a:t>German speaking tour operators</a:t>
            </a:r>
            <a:endParaRPr lang="de-DE" sz="2000" dirty="0" smtClean="0"/>
          </a:p>
          <a:p>
            <a:r>
              <a:rPr lang="de-DE" sz="2400" dirty="0" smtClean="0"/>
              <a:t>L</a:t>
            </a:r>
            <a:r>
              <a:rPr lang="en-GB" sz="2400" dirty="0" err="1" smtClean="0"/>
              <a:t>ow</a:t>
            </a:r>
            <a:r>
              <a:rPr lang="en-GB" sz="2400" dirty="0" smtClean="0"/>
              <a:t>-energy mountain hut</a:t>
            </a:r>
            <a:r>
              <a:rPr lang="de-DE" sz="2400" dirty="0" smtClean="0"/>
              <a:t> using </a:t>
            </a:r>
            <a:r>
              <a:rPr lang="en-GB" sz="2400" dirty="0" smtClean="0"/>
              <a:t>ecological building construction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28920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Linkages to Regional Development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Development of quality criteria and a regional brand</a:t>
            </a:r>
            <a:r>
              <a:rPr lang="de-DE" smtClean="0"/>
              <a:t> </a:t>
            </a:r>
          </a:p>
          <a:p>
            <a:r>
              <a:rPr lang="en-GB" smtClean="0"/>
              <a:t>Starting with herbs, herbal teas and dried forest fruits sold in the new shop at the national park visitor centre </a:t>
            </a:r>
          </a:p>
          <a:p>
            <a:r>
              <a:rPr lang="en-GB" smtClean="0"/>
              <a:t>Up-grading program for tourism schools to improve curricula, train the teachers and invest in school equipment</a:t>
            </a:r>
            <a:r>
              <a:rPr lang="de-DE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4278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Inclusion in National Frameworks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Supported on national level by </a:t>
            </a:r>
          </a:p>
          <a:p>
            <a:r>
              <a:rPr lang="en-GB" dirty="0" err="1" smtClean="0"/>
              <a:t>Masterplan</a:t>
            </a:r>
            <a:r>
              <a:rPr lang="en-GB" dirty="0" smtClean="0"/>
              <a:t> for Sustainable Tourism Development</a:t>
            </a:r>
          </a:p>
          <a:p>
            <a:r>
              <a:rPr lang="en-GB" dirty="0" smtClean="0"/>
              <a:t>Strategic Framework for Development of Sustainable Tourism in Northern and Central Montenegro</a:t>
            </a:r>
          </a:p>
          <a:p>
            <a:r>
              <a:rPr lang="en-GB" dirty="0" smtClean="0"/>
              <a:t>Development of the brand ‘Wild Beauty’ creating a frame for all nature related activities </a:t>
            </a:r>
          </a:p>
          <a:p>
            <a:r>
              <a:rPr lang="en-GB" dirty="0" smtClean="0"/>
              <a:t>Tourism Development Strategy to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83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Study 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What </a:t>
            </a:r>
            <a:r>
              <a:rPr lang="en-AU" dirty="0"/>
              <a:t>are the relevant principles for sustainable tourism development in this case?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How </a:t>
            </a:r>
            <a:r>
              <a:rPr lang="en-AU" dirty="0"/>
              <a:t>important is participation for long-term success?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Compare </a:t>
            </a:r>
            <a:r>
              <a:rPr lang="en-AU" dirty="0"/>
              <a:t>tourism development in the Montenegrin hinterland (this case) with the development of coastal tourism (in Montenegro or in general) in terms of sustainability.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In </a:t>
            </a:r>
            <a:r>
              <a:rPr lang="en-AU" dirty="0"/>
              <a:t>terms of sustainable regional development, discuss how an empowerment approach may be more sustainable than foreign investment.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011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Learning Outcomes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After completing this case study learners should be able to demonstrate the following principles of sustainable tourism development:</a:t>
            </a:r>
            <a:endParaRPr lang="en-A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sz="2400" dirty="0" smtClean="0"/>
              <a:t>the principle of participation of local and regional stakeholders to ensure the long-lasting success of the development;</a:t>
            </a:r>
            <a:endParaRPr lang="en-A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sz="2400" dirty="0" smtClean="0"/>
              <a:t>the principle of local empowerment, especially in comparison with foreign investment; and</a:t>
            </a:r>
            <a:endParaRPr lang="en-AU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sz="2400" dirty="0" smtClean="0"/>
              <a:t>the principle of systemic project management and step-by-step implementation plans.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94100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Background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10-year development project in the region of the national park: </a:t>
            </a:r>
            <a:r>
              <a:rPr lang="en-GB" sz="2400" dirty="0" err="1" smtClean="0"/>
              <a:t>Biogradska</a:t>
            </a:r>
            <a:r>
              <a:rPr lang="en-GB" sz="2400" dirty="0" smtClean="0"/>
              <a:t> Gora</a:t>
            </a:r>
          </a:p>
          <a:p>
            <a:r>
              <a:rPr lang="en-GB" sz="2400" dirty="0" smtClean="0"/>
              <a:t>Five municipalities of the region fostered active outdoor tourism, hiking, rafting, mountain biking </a:t>
            </a:r>
          </a:p>
          <a:p>
            <a:r>
              <a:rPr lang="en-GB" sz="2400" dirty="0" smtClean="0"/>
              <a:t>Linkages with cultural assets of the region and creation of synergies with other economic sectors to create regional benefit</a:t>
            </a:r>
            <a:r>
              <a:rPr lang="de-DE" sz="2400" dirty="0" smtClean="0"/>
              <a:t> </a:t>
            </a:r>
          </a:p>
          <a:p>
            <a:r>
              <a:rPr lang="en-GB" sz="2400" dirty="0" smtClean="0"/>
              <a:t>Development based on trust building, cooperation between five communities and the national park and integration of regional stakeholders </a:t>
            </a:r>
          </a:p>
        </p:txBody>
      </p:sp>
    </p:spTree>
    <p:extLst>
      <p:ext uri="{BB962C8B-B14F-4D97-AF65-F5344CB8AC3E}">
        <p14:creationId xmlns:p14="http://schemas.microsoft.com/office/powerpoint/2010/main" val="15631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Tourist Numbers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1" y="715617"/>
            <a:ext cx="7159074" cy="394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80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Overnights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06" y="719528"/>
            <a:ext cx="6638143" cy="399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9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Activities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17" y="728506"/>
            <a:ext cx="6901488" cy="393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00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Sustainable Development Pyramid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01" y="707690"/>
            <a:ext cx="6171666" cy="39083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88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Participation Stages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668" y="570151"/>
            <a:ext cx="6327438" cy="41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47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Participation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Different methods in different stages of the project</a:t>
            </a:r>
          </a:p>
          <a:p>
            <a:r>
              <a:rPr lang="en-GB" smtClean="0"/>
              <a:t>SWOT analysis of the region</a:t>
            </a:r>
          </a:p>
          <a:p>
            <a:r>
              <a:rPr lang="en-GB" smtClean="0"/>
              <a:t>Memorandum of Understanding (MoU), signed by all five mayors, ministers, the director of the national park and NGO representatives</a:t>
            </a:r>
            <a:r>
              <a:rPr lang="de-DE" smtClean="0"/>
              <a:t> </a:t>
            </a:r>
          </a:p>
          <a:p>
            <a:r>
              <a:rPr lang="en-GB" smtClean="0"/>
              <a:t>Foundation of Regional Tourism Organisation (RTO).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939299"/>
      </p:ext>
    </p:extLst>
  </p:cSld>
  <p:clrMapOvr>
    <a:masterClrMapping/>
  </p:clrMapOvr>
</p:sld>
</file>

<file path=ppt/theme/theme1.xml><?xml version="1.0" encoding="utf-8"?>
<a:theme xmlns:a="http://schemas.openxmlformats.org/drawingml/2006/main" name="Berrylishious desig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413</Words>
  <Application>Microsoft Office PowerPoint</Application>
  <PresentationFormat>On-screen Show (16:9)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Berrylishious design template</vt:lpstr>
      <vt:lpstr>Montenegro</vt:lpstr>
      <vt:lpstr>Learning Outcomes</vt:lpstr>
      <vt:lpstr>Background</vt:lpstr>
      <vt:lpstr>Tourist Numbers</vt:lpstr>
      <vt:lpstr>Overnights</vt:lpstr>
      <vt:lpstr>Activities</vt:lpstr>
      <vt:lpstr>Sustainable Development Pyramid</vt:lpstr>
      <vt:lpstr>Participation Stages</vt:lpstr>
      <vt:lpstr>Participation</vt:lpstr>
      <vt:lpstr>Training and Professionalization</vt:lpstr>
      <vt:lpstr>Linkages to Regional Development </vt:lpstr>
      <vt:lpstr>Inclusion in National Frameworks</vt:lpstr>
      <vt:lpstr>Study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uqpbenck</cp:lastModifiedBy>
  <cp:revision>113</cp:revision>
  <cp:lastPrinted>2012-10-22T17:26:30Z</cp:lastPrinted>
  <dcterms:created xsi:type="dcterms:W3CDTF">2012-10-22T00:42:01Z</dcterms:created>
  <dcterms:modified xsi:type="dcterms:W3CDTF">2013-07-01T11:21:10Z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